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1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80" r:id="rId21"/>
    <p:sldId id="28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B8299B-24B4-42EF-9D34-FD859643525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30D7CA7-26B4-431A-B272-694F90986E13}" type="datetimeFigureOut">
              <a:rPr lang="cs-CZ" smtClean="0"/>
              <a:t>09.03.2018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Nadaný žák z pohledu speciální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Renata Kovářová</a:t>
            </a:r>
          </a:p>
        </p:txBody>
      </p:sp>
    </p:spTree>
    <p:extLst>
      <p:ext uri="{BB962C8B-B14F-4D97-AF65-F5344CB8AC3E}">
        <p14:creationId xmlns:p14="http://schemas.microsoft.com/office/powerpoint/2010/main" val="157309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Daniel, 14 let</a:t>
            </a:r>
            <a:br>
              <a:rPr lang="cs-CZ" sz="2800" b="1" dirty="0"/>
            </a:br>
            <a:r>
              <a:rPr lang="cs-CZ" sz="2800" b="1" dirty="0"/>
              <a:t>Nadaný žák s dg. ADHD, vývojová dysfázie a AS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381719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4.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392488"/>
          </a:xfrm>
        </p:spPr>
        <p:txBody>
          <a:bodyPr>
            <a:noAutofit/>
          </a:bodyPr>
          <a:lstStyle/>
          <a:p>
            <a:r>
              <a:rPr lang="cs-CZ" sz="1900" dirty="0"/>
              <a:t>Daniel se začíná stále více zapojovat do aktivit se svými spolužáky;</a:t>
            </a:r>
          </a:p>
          <a:p>
            <a:r>
              <a:rPr lang="cs-CZ" sz="1900" dirty="0"/>
              <a:t>Situaci ve vyučování stále komplikuje krátkodobá pozornost;</a:t>
            </a:r>
          </a:p>
          <a:p>
            <a:r>
              <a:rPr lang="cs-CZ" sz="1900" dirty="0"/>
              <a:t>U chlapce se stále objevuje plačtivost ve stresových situacích; Proto pedagogové usilují o omezení náhodných změn a vyloučení chaosu; </a:t>
            </a:r>
          </a:p>
          <a:p>
            <a:r>
              <a:rPr lang="cs-CZ" sz="1900" dirty="0"/>
              <a:t>Asistentka připravuje chlapce na změny v činnostech a zároveň jej vede k větší samostatnosti. Pokud jde o jednotlivé předměty, stále přetrvávají obtíže v psaní;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4. ročník ZŠ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78"/>
          </a:xfrm>
        </p:spPr>
        <p:txBody>
          <a:bodyPr>
            <a:noAutofit/>
          </a:bodyPr>
          <a:lstStyle/>
          <a:p>
            <a:r>
              <a:rPr lang="cs-CZ" sz="2000" dirty="0"/>
              <a:t>Do podpůrných opatření je zařazeno rozdělení hodiny tak, aby chlapec mohl po větší zátěži využít určitý čas na odpočinek;</a:t>
            </a:r>
          </a:p>
          <a:p>
            <a:r>
              <a:rPr lang="cs-CZ" sz="2000" dirty="0"/>
              <a:t>Stále platí snaha o pravidelnost     a jednoduchost ve vyučovacích hodinách. Je stále nutná intenzivní pomoc asistenta, který pomáhá chlapci zejména při zvládnutí organizační stránky učiva, ověřuje a vede ke správnému pochopení verbálních instrukcí učitele, podle potřeby zapisuje zadání;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05505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Daniel, 14 let</a:t>
            </a:r>
            <a:br>
              <a:rPr lang="cs-CZ" sz="2800" b="1" dirty="0"/>
            </a:br>
            <a:r>
              <a:rPr lang="cs-CZ" sz="2800" b="1" dirty="0"/>
              <a:t>Nadaný žák s dg. ADHD, vývojová dysfázie a AS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525735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06453"/>
          </a:xfrm>
        </p:spPr>
        <p:txBody>
          <a:bodyPr>
            <a:noAutofit/>
          </a:bodyPr>
          <a:lstStyle/>
          <a:p>
            <a:r>
              <a:rPr lang="cs-CZ" sz="2000" dirty="0"/>
              <a:t>Patrné úspěchy dokazující funkčnost nastavených opatření; </a:t>
            </a:r>
          </a:p>
          <a:p>
            <a:r>
              <a:rPr lang="cs-CZ" sz="2000" dirty="0"/>
              <a:t>Významných úspěchů chlapec dosahuje i v oblasti hudby. Během krátké doby obsáhl ve hře na klavír učivo několika ročníků; </a:t>
            </a:r>
          </a:p>
          <a:p>
            <a:r>
              <a:rPr lang="cs-CZ" sz="2000" dirty="0"/>
              <a:t>Problémy mu stále činí navazování kontaktů se spolužáky; </a:t>
            </a:r>
          </a:p>
          <a:p>
            <a:r>
              <a:rPr lang="cs-CZ" sz="2000" dirty="0"/>
              <a:t>Spolužáci často nechápou odbornou terminologii a nechtějí s chlapcem komunikovat; </a:t>
            </a:r>
          </a:p>
          <a:p>
            <a:r>
              <a:rPr lang="cs-CZ" sz="2000" dirty="0"/>
              <a:t>Je patrné, že chce mít kamarády;</a:t>
            </a:r>
            <a:endParaRPr lang="cs-CZ" sz="19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5. ročník ZŠ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94486"/>
          </a:xfrm>
        </p:spPr>
        <p:txBody>
          <a:bodyPr>
            <a:noAutofit/>
          </a:bodyPr>
          <a:lstStyle/>
          <a:p>
            <a:r>
              <a:rPr lang="cs-CZ" sz="2000" dirty="0"/>
              <a:t>Speciální pedagožka doporučila dále postupovat dle IVP, využívat pomoci asistentky pedagoga po celou dobu výuky; </a:t>
            </a:r>
          </a:p>
          <a:p>
            <a:r>
              <a:rPr lang="cs-CZ" sz="2000" dirty="0"/>
              <a:t>Na žádost školy byl realizován tematický seminář pro pedagogy druhého stupně zaměřený na poruchy autistického spektra a Aspergerův syndrom;  </a:t>
            </a:r>
          </a:p>
          <a:p>
            <a:r>
              <a:rPr lang="cs-CZ" sz="2000" dirty="0"/>
              <a:t>IVP, aplikování metody strukturovaného učení, metod práce využívaných u dětí s vývojovou dysfázií a ADHD;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76467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Daniel, 14 let</a:t>
            </a:r>
            <a:br>
              <a:rPr lang="cs-CZ" sz="2800" b="1" dirty="0"/>
            </a:br>
            <a:r>
              <a:rPr lang="cs-CZ" sz="2800" b="1" dirty="0"/>
              <a:t>Nadaný žák s dg. ADHD, vývojová dysfázie a AS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381719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stupeň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464495"/>
          </a:xfrm>
        </p:spPr>
        <p:txBody>
          <a:bodyPr>
            <a:normAutofit fontScale="55000" lnSpcReduction="20000"/>
          </a:bodyPr>
          <a:lstStyle/>
          <a:p>
            <a:r>
              <a:rPr lang="cs-CZ" sz="3500" dirty="0"/>
              <a:t>Daniel se dostává mezi starší spolužáky, se kterými má občasné konflikty, které musí řešit učitelé; </a:t>
            </a:r>
          </a:p>
          <a:p>
            <a:r>
              <a:rPr lang="cs-CZ" sz="3500" dirty="0"/>
              <a:t>V každodenním režimu ve vyučování, jsou zachovávány dohodnuté postupy; </a:t>
            </a:r>
          </a:p>
          <a:p>
            <a:r>
              <a:rPr lang="cs-CZ" sz="3500" dirty="0"/>
              <a:t>Pozornost je stále více zaměřována na oblast vztahů se spolužáky, což vyplývá  i s Danielovy vyvíjející se potřeby navazovat kontakty;</a:t>
            </a:r>
          </a:p>
          <a:p>
            <a:r>
              <a:rPr lang="cs-CZ" sz="3500" dirty="0"/>
              <a:t>V 7. a 8.  třídě Daniel pokračuje ve výchovně vzdělávacím procesu bez větších obtíží; </a:t>
            </a:r>
          </a:p>
          <a:p>
            <a:r>
              <a:rPr lang="cs-CZ" sz="3500" dirty="0"/>
              <a:t>I nadále se vzdělává podle IVP, metodiky strukturovaného učení využívá částečně. Zásahy AP se omezují;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stupeň ZŠ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78"/>
          </a:xfrm>
        </p:spPr>
        <p:txBody>
          <a:bodyPr>
            <a:noAutofit/>
          </a:bodyPr>
          <a:lstStyle/>
          <a:p>
            <a:r>
              <a:rPr lang="cs-CZ" sz="1600" dirty="0"/>
              <a:t>V 8. třídě proběhla ve škole intervence speciálního pedagoga SPC pro PAS. </a:t>
            </a:r>
          </a:p>
          <a:p>
            <a:r>
              <a:rPr lang="cs-CZ" sz="1600" dirty="0"/>
              <a:t>Nutnost zohlednit nadání žáka, korekce rozsahu učiva, méně domácích úkolů, snížení množství přepisů a opisů. Jako důvod zmiňuje velkou vytíženost žáka, který je hudebně nadaný a třikrát týdně dochází do umělecké školy;</a:t>
            </a:r>
          </a:p>
          <a:p>
            <a:r>
              <a:rPr lang="cs-CZ" sz="1600" dirty="0"/>
              <a:t>Využití strukturalizace  ve výuce (čas, prostor, jednotlivé úkoly), individuální přístup, zvýšenou podporu vizualizace;</a:t>
            </a:r>
          </a:p>
          <a:p>
            <a:r>
              <a:rPr lang="cs-CZ" sz="1600" dirty="0"/>
              <a:t>Účinná motivace vycházející ze zájmů chlapce, doporučuje její využívání.;</a:t>
            </a:r>
          </a:p>
          <a:p>
            <a:r>
              <a:rPr lang="cs-CZ" sz="1600" dirty="0"/>
              <a:t>Doporučuje informace konkretizovat, pro potíže v porozumění ověřovat pochopení instrukcí, zadání, výkladu, krokovat složitější pokyny;</a:t>
            </a:r>
          </a:p>
        </p:txBody>
      </p:sp>
    </p:spTree>
    <p:extLst>
      <p:ext uri="{BB962C8B-B14F-4D97-AF65-F5344CB8AC3E}">
        <p14:creationId xmlns:p14="http://schemas.microsoft.com/office/powerpoint/2010/main" val="1596464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381719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392487"/>
          </a:xfrm>
        </p:spPr>
        <p:txBody>
          <a:bodyPr>
            <a:normAutofit fontScale="47500" lnSpcReduction="20000"/>
          </a:bodyPr>
          <a:lstStyle/>
          <a:p>
            <a:r>
              <a:rPr lang="cs-CZ" altLang="cs-CZ" sz="4000" dirty="0"/>
              <a:t>Ve třech letech Adam nastupuje do MŠ;</a:t>
            </a:r>
          </a:p>
          <a:p>
            <a:r>
              <a:rPr lang="cs-CZ" altLang="cs-CZ" sz="4000" dirty="0"/>
              <a:t>První rok byl plný problémů, chlapec těžce nesl odloučení od matky, což se projevuje pláčem, zvracením a nočním buzením. Z tohoto důvodu musí být přechodně </a:t>
            </a:r>
            <a:r>
              <a:rPr lang="cs-CZ" altLang="cs-CZ" sz="4000" b="1" dirty="0"/>
              <a:t>docházka do mateřské školy přerušena; </a:t>
            </a:r>
          </a:p>
          <a:p>
            <a:r>
              <a:rPr lang="cs-CZ" altLang="cs-CZ" sz="4000" b="1" dirty="0"/>
              <a:t>Od května </a:t>
            </a:r>
            <a:r>
              <a:rPr lang="cs-CZ" altLang="cs-CZ" sz="4000" dirty="0"/>
              <a:t>opět do mateřské školy nastupuje a tehdy již adaptace probíhá víceméně bez problémů; </a:t>
            </a:r>
          </a:p>
          <a:p>
            <a:r>
              <a:rPr lang="cs-CZ" altLang="cs-CZ" sz="4000" dirty="0"/>
              <a:t>V průběhu předškolního věku se začínají rýsovat dva zásadní problémy, a to je stravování a agresivita;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381719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Vzhledem k řečovým problémům a dřívějším obtížím v adaptaci je Adam zařazen do „speciální třídy“ mateřské školy, kde je vzděláván společně s autisty;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21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453727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320479"/>
          </a:xfrm>
        </p:spPr>
        <p:txBody>
          <a:bodyPr>
            <a:normAutofit fontScale="62500" lnSpcReduction="20000"/>
          </a:bodyPr>
          <a:lstStyle/>
          <a:p>
            <a:r>
              <a:rPr lang="cs-CZ" altLang="cs-CZ" sz="3500" dirty="0"/>
              <a:t>Adam nastupuje do základní školy která akceptuje vzdělávací i osobnostní zvláštnosti svých žáků a respektuje snížený počet žáků ve třídách (pohybuje se mezi 15 – 20); </a:t>
            </a:r>
          </a:p>
          <a:p>
            <a:r>
              <a:rPr lang="cs-CZ" altLang="cs-CZ" sz="3500" dirty="0"/>
              <a:t>Do základní školy se chlapec těšil, nicméně brzy naráží na neochotu respektování autorit. Znovu se zvyšuje agresivita chlapce;</a:t>
            </a:r>
          </a:p>
          <a:p>
            <a:r>
              <a:rPr lang="cs-CZ" altLang="cs-CZ" sz="3500" dirty="0"/>
              <a:t>Jelikož Adam ve třídě odmítá pracovat, je  hned v říjnu 2011 vyšetřen na PPP;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ročník ZŠ 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Vyšetření na PPP - bylo potvrzeno </a:t>
            </a:r>
            <a:r>
              <a:rPr lang="cs-CZ" altLang="cs-CZ" b="1" dirty="0"/>
              <a:t>mimořádné nadání spojené s ADHD;</a:t>
            </a:r>
          </a:p>
          <a:p>
            <a:r>
              <a:rPr lang="cs-CZ" altLang="cs-CZ" dirty="0"/>
              <a:t>Vypracování  IVP;</a:t>
            </a:r>
          </a:p>
          <a:p>
            <a:r>
              <a:rPr lang="cs-CZ" altLang="cs-CZ" dirty="0"/>
              <a:t>Zřízení funkce asistenta pedagoga; </a:t>
            </a:r>
          </a:p>
          <a:p>
            <a:r>
              <a:rPr lang="cs-CZ" altLang="cs-CZ" dirty="0"/>
              <a:t>Adam ve třídě dlouho nevydrží, není ochoten respektovat tempo ostatních žáků, vyžaduje vlastní činnost, zejména tu, kterou si sám vybere nebo vymyslí;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655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525735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06453"/>
          </a:xfrm>
        </p:spPr>
        <p:txBody>
          <a:bodyPr>
            <a:normAutofit lnSpcReduction="10000"/>
          </a:bodyPr>
          <a:lstStyle/>
          <a:p>
            <a:r>
              <a:rPr lang="cs-CZ" altLang="cs-CZ" dirty="0"/>
              <a:t>Obtíže přetrvávají, Adam není schopen se přizpůsobit školnímu prostředí;</a:t>
            </a:r>
          </a:p>
          <a:p>
            <a:r>
              <a:rPr lang="cs-CZ" altLang="cs-CZ" dirty="0"/>
              <a:t>Stupňují se problémy s agresivitou;</a:t>
            </a:r>
          </a:p>
          <a:p>
            <a:r>
              <a:rPr lang="cs-CZ" altLang="cs-CZ" dirty="0"/>
              <a:t>Rodiče se domluví na střídavé péči; </a:t>
            </a:r>
          </a:p>
          <a:p>
            <a:r>
              <a:rPr lang="cs-CZ" altLang="cs-CZ" dirty="0"/>
              <a:t>Rodiče ostatních žáků si stěžují na Adamovo chování, do školy dochází pouze 2-3 dny v týdnu;</a:t>
            </a:r>
          </a:p>
          <a:p>
            <a:endParaRPr lang="cs-CZ" altLang="cs-CZ" sz="3400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ročník ZŠ 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AP je dále doporučen, vzhledem k obtížnému chování žáka se AP střídají;</a:t>
            </a:r>
          </a:p>
          <a:p>
            <a:r>
              <a:rPr lang="cs-CZ" altLang="cs-CZ" dirty="0"/>
              <a:t>Adam je neakceptuje;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224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453727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-5.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06453"/>
          </a:xfrm>
        </p:spPr>
        <p:txBody>
          <a:bodyPr>
            <a:normAutofit fontScale="55000" lnSpcReduction="20000"/>
          </a:bodyPr>
          <a:lstStyle/>
          <a:p>
            <a:r>
              <a:rPr lang="cs-CZ" altLang="cs-CZ" sz="4000" dirty="0"/>
              <a:t>Adam odchází ze školy a přechází na jinou základní školu. V té době žije převážně u otce;  </a:t>
            </a:r>
          </a:p>
          <a:p>
            <a:r>
              <a:rPr lang="cs-CZ" altLang="cs-CZ" sz="4000" dirty="0"/>
              <a:t>V nové škole se objevují problémy, které rodiče společně řeší; </a:t>
            </a:r>
          </a:p>
          <a:p>
            <a:r>
              <a:rPr lang="cs-CZ" altLang="cs-CZ" sz="4000" dirty="0"/>
              <a:t>Objevuje se snaha, aby žák ze školy odešel, ale nakonec k tomu nedošlo;</a:t>
            </a:r>
          </a:p>
          <a:p>
            <a:r>
              <a:rPr lang="cs-CZ" altLang="cs-CZ" sz="4000" dirty="0"/>
              <a:t>Adam má stále AP, většinu času však tráví ve třídě, i když adekvátní sociální vztahy nenavazuje;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- 5. ročník ZŠ 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Ve škole je ŠSP – intenzivně s Adamem pracuje – rozvoj </a:t>
            </a:r>
            <a:r>
              <a:rPr lang="cs-CZ" altLang="cs-CZ" dirty="0" err="1"/>
              <a:t>grafomotoriky</a:t>
            </a:r>
            <a:r>
              <a:rPr lang="cs-CZ" altLang="cs-CZ" dirty="0"/>
              <a:t>, seberegulace chování;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356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453727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- gymnázium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06453"/>
          </a:xfrm>
        </p:spPr>
        <p:txBody>
          <a:bodyPr>
            <a:normAutofit/>
          </a:bodyPr>
          <a:lstStyle/>
          <a:p>
            <a:r>
              <a:rPr lang="cs-CZ" altLang="cs-CZ" sz="2200" dirty="0"/>
              <a:t>Přechází na gymnázium – vzhledem k výbornému prospěchu bez přijímacích zkoušek;</a:t>
            </a:r>
          </a:p>
          <a:p>
            <a:r>
              <a:rPr lang="cs-CZ" altLang="cs-CZ" sz="2200" dirty="0"/>
              <a:t>1. konflikt již  při adaptačním pobytu – agresivita, žáky ani učiteli nepřijat;</a:t>
            </a:r>
          </a:p>
          <a:p>
            <a:r>
              <a:rPr lang="cs-CZ" altLang="cs-CZ" sz="2200" dirty="0"/>
              <a:t>Již v polovině září rodičům navrženo, aby ze školy odešel. Odchází k 31.10.;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gymnázium 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Ve škole ŠSP není;</a:t>
            </a:r>
          </a:p>
          <a:p>
            <a:r>
              <a:rPr lang="cs-CZ" dirty="0"/>
              <a:t>Přestože se škola prezentuje jako vstřícná k odlišnostem, při 1. problému se snaží chlapce „zbavit“; </a:t>
            </a:r>
          </a:p>
          <a:p>
            <a:r>
              <a:rPr lang="cs-CZ" dirty="0"/>
              <a:t>Nepřipouští ani AP (byl doporučen z PPP) , kterého si sami rodiče chtěli obstarat;</a:t>
            </a:r>
          </a:p>
        </p:txBody>
      </p:sp>
    </p:spTree>
    <p:extLst>
      <p:ext uri="{BB962C8B-B14F-4D97-AF65-F5344CB8AC3E}">
        <p14:creationId xmlns:p14="http://schemas.microsoft.com/office/powerpoint/2010/main" val="904216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453727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- gymnázium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320479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2000" dirty="0"/>
              <a:t>Přechází na další gymnázium (31 žáků ve třídě);</a:t>
            </a:r>
          </a:p>
          <a:p>
            <a:r>
              <a:rPr lang="cs-CZ" altLang="cs-CZ" sz="2000" dirty="0"/>
              <a:t>Z důvodu špatných jaterních testů mu byl vysazen lék od dětského psychiatra, zhoršení psychického stavu;</a:t>
            </a:r>
          </a:p>
          <a:p>
            <a:r>
              <a:rPr lang="cs-CZ" altLang="cs-CZ" sz="2000" dirty="0"/>
              <a:t>I v období před vysazením léku velice těžce zvládal adaptaci na gymnáziu.  Velice často opozičně vzdoroval a ve větší míře nedokázal dojít do vyučovacích hodin; </a:t>
            </a:r>
          </a:p>
          <a:p>
            <a:r>
              <a:rPr lang="cs-CZ" altLang="cs-CZ" sz="2000" dirty="0"/>
              <a:t>Adamovo chování je značně nápadné a rušivé, na všechno má své argumenty.  V hodinách vykřikuje a neumí regulovat svoje chování, převládá neschopnost empatie a přílišná impulzivita;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gymnázium 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Na začátku  školního roku nové vyšetření na SPC – nyní dg. AS potvrzena;</a:t>
            </a:r>
          </a:p>
          <a:p>
            <a:r>
              <a:rPr lang="cs-CZ" dirty="0"/>
              <a:t>Matka dochází s chlapcem na terapeutická sezení;</a:t>
            </a:r>
          </a:p>
          <a:p>
            <a:r>
              <a:rPr lang="cs-CZ" dirty="0"/>
              <a:t>Na konci kalendářního roku nové vyšetření na PPP – obsáhlá doporučení;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969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453727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- gymnázium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06453"/>
          </a:xfrm>
        </p:spPr>
        <p:txBody>
          <a:bodyPr>
            <a:normAutofit/>
          </a:bodyPr>
          <a:lstStyle/>
          <a:p>
            <a:r>
              <a:rPr lang="cs-CZ" altLang="cs-CZ" sz="2000" dirty="0"/>
              <a:t>Má značné obtíže s psaním a je spíše neobratný; </a:t>
            </a:r>
          </a:p>
          <a:p>
            <a:r>
              <a:rPr lang="cs-CZ" altLang="cs-CZ" sz="2000" dirty="0"/>
              <a:t>Nezvládá běžný pedagogický proces, který ho zdržuje. Když mu například není zodpovězena specifická otázka, tak se už nedokáže soustředit;</a:t>
            </a:r>
          </a:p>
          <a:p>
            <a:r>
              <a:rPr lang="cs-CZ" altLang="cs-CZ" sz="2000" dirty="0"/>
              <a:t>Jeho pozornost obvykle ulpívá na jiných tématech, nejčastěji na nějakém detailu; </a:t>
            </a:r>
          </a:p>
          <a:p>
            <a:r>
              <a:rPr lang="cs-CZ" altLang="cs-CZ" sz="2000" dirty="0"/>
              <a:t>Nepřijímá alternativní řešení či kompromis a už vůbec ne příkaz;</a:t>
            </a:r>
          </a:p>
          <a:p>
            <a:endParaRPr lang="cs-CZ" alt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gymnázium 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Od prosince  vzděláván v gymnáziu individuálně v samostatné místnosti;</a:t>
            </a:r>
          </a:p>
          <a:p>
            <a:r>
              <a:rPr lang="cs-CZ" dirty="0"/>
              <a:t>Problémy stále narůstají a v březnu Adam odchází i z 2. gymnázia. Matka má problém žáka umístit do jiné školy,  v březnu a dubnu je Adam v ozdravovně. Na konci roku není klasifikován a 6. třídu ze zdravotních důvodů opakuje;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94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nadaného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Žák, který potřebuje určitou míru podpůrných opatření</a:t>
            </a:r>
          </a:p>
          <a:p>
            <a:r>
              <a:rPr lang="cs-CZ" sz="3200" dirty="0"/>
              <a:t>Nadaný žák</a:t>
            </a:r>
          </a:p>
          <a:p>
            <a:r>
              <a:rPr lang="cs-CZ" sz="3200" dirty="0"/>
              <a:t>Mimořádně nadaný žák</a:t>
            </a:r>
          </a:p>
        </p:txBody>
      </p:sp>
    </p:spTree>
    <p:extLst>
      <p:ext uri="{BB962C8B-B14F-4D97-AF65-F5344CB8AC3E}">
        <p14:creationId xmlns:p14="http://schemas.microsoft.com/office/powerpoint/2010/main" val="278009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Adam 13 let </a:t>
            </a:r>
            <a:br>
              <a:rPr lang="cs-CZ" sz="3600" b="1" dirty="0"/>
            </a:br>
            <a:r>
              <a:rPr lang="cs-CZ" sz="3600" b="1" dirty="0"/>
              <a:t>Nadaný žák s SPU, ADHD, AS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453727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- opakování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320479"/>
          </a:xfrm>
        </p:spPr>
        <p:txBody>
          <a:bodyPr>
            <a:normAutofit lnSpcReduction="10000"/>
          </a:bodyPr>
          <a:lstStyle/>
          <a:p>
            <a:r>
              <a:rPr lang="cs-CZ" sz="2100" dirty="0"/>
              <a:t>Matka nakonec dojednala nástup Adama do „speciální školy, kde si ale dali podmínku, že musí nastoupit do SVP; </a:t>
            </a:r>
          </a:p>
          <a:p>
            <a:r>
              <a:rPr lang="cs-CZ" sz="2100" dirty="0"/>
              <a:t>Rodiče akceptovali. Proto Adam nastoupil do školy  až v listopadu; </a:t>
            </a:r>
          </a:p>
          <a:p>
            <a:r>
              <a:rPr lang="cs-CZ" sz="2100" dirty="0"/>
              <a:t>Opět do třídy „nezapadl“. Do školy chodil nerad; </a:t>
            </a:r>
          </a:p>
          <a:p>
            <a:r>
              <a:rPr lang="cs-CZ" sz="2100" dirty="0"/>
              <a:t>Rodičům doporučila klinická psycholožka a pracovníci SPC pobyt Adama v psychiatrické léčebně, kde je v současné době;</a:t>
            </a:r>
            <a:endParaRPr lang="cs-CZ" altLang="cs-CZ" sz="2100" dirty="0"/>
          </a:p>
          <a:p>
            <a:endParaRPr lang="cs-CZ" alt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ročník  opakování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Ve škole působí speciální pedagogové;</a:t>
            </a:r>
          </a:p>
          <a:p>
            <a:r>
              <a:rPr lang="cs-CZ" altLang="cs-CZ" dirty="0"/>
              <a:t>Září – říjen – SVP;</a:t>
            </a:r>
          </a:p>
          <a:p>
            <a:r>
              <a:rPr lang="cs-CZ" altLang="cs-CZ" dirty="0"/>
              <a:t>Polovina ledna – dosud PL;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082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44771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Zebra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/>
            <a:r>
              <a:rPr lang="cs-CZ" dirty="0"/>
              <a:t>neexistují 2 zebry, které by měly stejné pruhy;</a:t>
            </a:r>
          </a:p>
          <a:p>
            <a:pPr marL="457200" indent="-457200"/>
            <a:r>
              <a:rPr lang="cs-CZ" dirty="0"/>
              <a:t>pruhy je odlišují od ostatních; </a:t>
            </a:r>
          </a:p>
          <a:p>
            <a:pPr marL="457200" indent="-457200"/>
            <a:r>
              <a:rPr lang="cs-CZ" dirty="0"/>
              <a:t>dokáží pruhy použít k tomu, aby je skryly, pokud je to potřeba;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1700808"/>
            <a:ext cx="4320480" cy="3672407"/>
          </a:xfrm>
        </p:spPr>
      </p:pic>
    </p:spTree>
    <p:extLst>
      <p:ext uri="{BB962C8B-B14F-4D97-AF65-F5344CB8AC3E}">
        <p14:creationId xmlns:p14="http://schemas.microsoft.com/office/powerpoint/2010/main" val="406511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 čem  může být speciální pedagog nápomocen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Identifikace;</a:t>
            </a:r>
          </a:p>
          <a:p>
            <a:r>
              <a:rPr lang="cs-CZ" sz="2800" dirty="0"/>
              <a:t>Nastavení optimálního prostředí ve škole;</a:t>
            </a:r>
          </a:p>
          <a:p>
            <a:r>
              <a:rPr lang="cs-CZ" sz="2800" dirty="0"/>
              <a:t>Výběr vhodných výukových metod;</a:t>
            </a:r>
          </a:p>
        </p:txBody>
      </p:sp>
    </p:spTree>
    <p:extLst>
      <p:ext uri="{BB962C8B-B14F-4D97-AF65-F5344CB8AC3E}">
        <p14:creationId xmlns:p14="http://schemas.microsoft.com/office/powerpoint/2010/main" val="103201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Dvojí výjimečnost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/>
          </a:bodyPr>
          <a:lstStyle/>
          <a:p>
            <a:r>
              <a:rPr lang="cs-CZ" sz="2800" dirty="0"/>
              <a:t>Nadaný žák </a:t>
            </a:r>
          </a:p>
          <a:p>
            <a:pPr marL="109728" indent="0">
              <a:buNone/>
            </a:pPr>
            <a:r>
              <a:rPr lang="cs-CZ" sz="2800" dirty="0"/>
              <a:t>   s handicapem;</a:t>
            </a:r>
          </a:p>
          <a:p>
            <a:r>
              <a:rPr lang="cs-CZ" sz="2800" dirty="0"/>
              <a:t>Nadaný žák se SPU;</a:t>
            </a:r>
          </a:p>
          <a:p>
            <a:r>
              <a:rPr lang="cs-CZ" sz="2800" dirty="0"/>
              <a:t>Nadaný žák s ADHD;</a:t>
            </a:r>
          </a:p>
          <a:p>
            <a:r>
              <a:rPr lang="cs-CZ" sz="2800" dirty="0"/>
              <a:t>Nadaný žák s AS;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113553"/>
            <a:ext cx="3762816" cy="251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Děti Studují, Kniha, Čtení, Čí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124744"/>
            <a:ext cx="389605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04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Daniel, 14 let</a:t>
            </a:r>
            <a:br>
              <a:rPr lang="cs-CZ" sz="2800" b="1" dirty="0"/>
            </a:br>
            <a:r>
              <a:rPr lang="cs-CZ" sz="2800" b="1" dirty="0"/>
              <a:t>Nadaný žák s dg. ADHD, vývojová dysfázie a AS</a:t>
            </a:r>
            <a:br>
              <a:rPr lang="cs-CZ" sz="3000" dirty="0"/>
            </a:br>
            <a:endParaRPr lang="cs-CZ" sz="3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06453"/>
          </a:xfrm>
        </p:spPr>
        <p:txBody>
          <a:bodyPr>
            <a:noAutofit/>
          </a:bodyPr>
          <a:lstStyle/>
          <a:p>
            <a:r>
              <a:rPr lang="cs-CZ" sz="1700" dirty="0"/>
              <a:t>Návštěva od 3 let;</a:t>
            </a:r>
          </a:p>
          <a:p>
            <a:r>
              <a:rPr lang="cs-CZ" sz="1700" dirty="0"/>
              <a:t>Obtíže s adaptací;</a:t>
            </a:r>
          </a:p>
          <a:p>
            <a:r>
              <a:rPr lang="cs-CZ" sz="1700" dirty="0"/>
              <a:t>Ve 4 letech se naučil číst, zajímal se o knihy;</a:t>
            </a:r>
          </a:p>
          <a:p>
            <a:r>
              <a:rPr lang="cs-CZ" sz="1700" dirty="0"/>
              <a:t>Pedagožky mateřské školy jeho zájmy nerozvíjely;</a:t>
            </a:r>
          </a:p>
          <a:p>
            <a:r>
              <a:rPr lang="cs-CZ" sz="1700" dirty="0"/>
              <a:t>Nebyla adekvátní spolupráce rodičů a  MŠ;</a:t>
            </a:r>
          </a:p>
          <a:p>
            <a:r>
              <a:rPr lang="cs-CZ" sz="1700" dirty="0"/>
              <a:t>Začaly se objevovat afekty s prvky sebepoškozování, zejména při nucení k odpolednímu spánku;</a:t>
            </a:r>
          </a:p>
          <a:p>
            <a:r>
              <a:rPr lang="cs-CZ" sz="1700" dirty="0"/>
              <a:t>Pracovníci předškolního zařízení vyslovili podezření na ADHD. Tato diagnóza byla v pedagogicko-psychologické poradně potvrzena; </a:t>
            </a:r>
          </a:p>
          <a:p>
            <a:endParaRPr lang="cs-CZ" sz="17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Autofit/>
          </a:bodyPr>
          <a:lstStyle/>
          <a:p>
            <a:r>
              <a:rPr lang="cs-CZ" sz="2200" dirty="0"/>
              <a:t>Poslední rok předškolní docházky Daniel vystřídal mateřskou školu;</a:t>
            </a:r>
          </a:p>
          <a:p>
            <a:r>
              <a:rPr lang="cs-CZ" sz="2200" dirty="0"/>
              <a:t>V MŠ logopedické pracují učitelky, které mají vystudovanou speciální pedagogiku a lépe odhadly schopnosti chlapce; </a:t>
            </a:r>
          </a:p>
          <a:p>
            <a:r>
              <a:rPr lang="cs-CZ" sz="2200" dirty="0"/>
              <a:t>Pozitivní byl i fakt, že ve třídě bylo méně dětí a učitelky lépe spolupracovaly s rodiči;</a:t>
            </a:r>
          </a:p>
        </p:txBody>
      </p:sp>
    </p:spTree>
    <p:extLst>
      <p:ext uri="{BB962C8B-B14F-4D97-AF65-F5344CB8AC3E}">
        <p14:creationId xmlns:p14="http://schemas.microsoft.com/office/powerpoint/2010/main" val="77866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Daniel, 14 let</a:t>
            </a:r>
            <a:br>
              <a:rPr lang="cs-CZ" sz="2800" b="1" dirty="0"/>
            </a:br>
            <a:r>
              <a:rPr lang="cs-CZ" sz="2800" b="1" dirty="0"/>
              <a:t>Nadaný žák s dg. ADHD, vývojová dysfázie a AS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381719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608512"/>
          </a:xfrm>
        </p:spPr>
        <p:txBody>
          <a:bodyPr>
            <a:noAutofit/>
          </a:bodyPr>
          <a:lstStyle/>
          <a:p>
            <a:r>
              <a:rPr lang="cs-CZ" sz="2100" dirty="0"/>
              <a:t>Běžná ZŠ s logopedickými  třídami;</a:t>
            </a:r>
          </a:p>
          <a:p>
            <a:r>
              <a:rPr lang="cs-CZ" sz="2100" dirty="0"/>
              <a:t>Nižší počet žáků;</a:t>
            </a:r>
          </a:p>
          <a:p>
            <a:r>
              <a:rPr lang="cs-CZ" sz="2100" dirty="0"/>
              <a:t>Komunikace díky dyslálie problematická;</a:t>
            </a:r>
          </a:p>
          <a:p>
            <a:r>
              <a:rPr lang="cs-CZ" sz="2100" dirty="0"/>
              <a:t>Daniela rozruší sebemenší změna;</a:t>
            </a:r>
          </a:p>
          <a:p>
            <a:r>
              <a:rPr lang="cs-CZ" sz="2100" dirty="0"/>
              <a:t>Není schopen se účastni kolektivních aktivit;</a:t>
            </a:r>
          </a:p>
          <a:p>
            <a:r>
              <a:rPr lang="cs-CZ" sz="2100" dirty="0"/>
              <a:t>Na konci 1. třídy dg. nadprůměrné nadání s výrazným nepoměrem mezi verbální a názorovou složkou;</a:t>
            </a:r>
          </a:p>
          <a:p>
            <a:endParaRPr lang="cs-CZ" sz="17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ročník ZŠ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Autofit/>
          </a:bodyPr>
          <a:lstStyle/>
          <a:p>
            <a:r>
              <a:rPr lang="cs-CZ" sz="2100" dirty="0"/>
              <a:t>Daniel již v 1.třídě „propadl“ encyklopedické vášni a svým tématům se dokáže dlouho věnovat. Tato skutečnost je ve vzdělávacím procesu často využívána jako prostředek k uklidnění chlapce; </a:t>
            </a:r>
          </a:p>
          <a:p>
            <a:r>
              <a:rPr lang="cs-CZ" sz="2100" dirty="0"/>
              <a:t>Speciální pedagog doporučuje  půjčovat z knihovny literaturu týkající se vesmíru  a dinosaurů. Je to rovněž způsob, jak nalézat k Danielovi cestu;</a:t>
            </a:r>
          </a:p>
        </p:txBody>
      </p:sp>
    </p:spTree>
    <p:extLst>
      <p:ext uri="{BB962C8B-B14F-4D97-AF65-F5344CB8AC3E}">
        <p14:creationId xmlns:p14="http://schemas.microsoft.com/office/powerpoint/2010/main" val="69125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Daniel, 14 let</a:t>
            </a:r>
            <a:br>
              <a:rPr lang="cs-CZ" sz="2800" b="1" dirty="0"/>
            </a:br>
            <a:r>
              <a:rPr lang="cs-CZ" sz="2800" b="1" dirty="0"/>
              <a:t>Nadaný žák s dg. ADHD, vývojová dysfázie a AS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3657600" cy="648071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608512"/>
          </a:xfrm>
        </p:spPr>
        <p:txBody>
          <a:bodyPr>
            <a:noAutofit/>
          </a:bodyPr>
          <a:lstStyle/>
          <a:p>
            <a:r>
              <a:rPr lang="cs-CZ" sz="1700" dirty="0"/>
              <a:t>Stále patrný nerovnoměrný psychomotorický vývoj;	</a:t>
            </a:r>
          </a:p>
          <a:p>
            <a:r>
              <a:rPr lang="cs-CZ" sz="1700" dirty="0"/>
              <a:t>Přetrvávají obtíže v </a:t>
            </a:r>
            <a:r>
              <a:rPr lang="cs-CZ" sz="1700" dirty="0" err="1"/>
              <a:t>sebeobslužných</a:t>
            </a:r>
            <a:r>
              <a:rPr lang="cs-CZ" sz="1700" dirty="0"/>
              <a:t> činnostech;</a:t>
            </a:r>
          </a:p>
          <a:p>
            <a:r>
              <a:rPr lang="cs-CZ" sz="1700" dirty="0"/>
              <a:t>Nezvládá chaos;</a:t>
            </a:r>
          </a:p>
          <a:p>
            <a:r>
              <a:rPr lang="cs-CZ" sz="1700" dirty="0"/>
              <a:t>Přetrvávají deficity v komunikačních a sociálních dovednostech; </a:t>
            </a:r>
          </a:p>
          <a:p>
            <a:r>
              <a:rPr lang="cs-CZ" sz="1700" dirty="0"/>
              <a:t>Pozornost je krátkodobá, pracovní tempo velmi pomalé;</a:t>
            </a:r>
          </a:p>
          <a:p>
            <a:r>
              <a:rPr lang="cs-CZ" sz="1700" dirty="0"/>
              <a:t>Obtíže se projevují v matematice, v ostatních předmětech Daniel dosahuje výborných výsledků;</a:t>
            </a:r>
          </a:p>
          <a:p>
            <a:r>
              <a:rPr lang="cs-CZ" sz="1700" dirty="0"/>
              <a:t>V průběhu roku začal navštěvovat uměleckou školu. Projevilo se u n</a:t>
            </a:r>
            <a:r>
              <a:rPr lang="cs-CZ" sz="1600" dirty="0"/>
              <a:t>ěj </a:t>
            </a:r>
            <a:r>
              <a:rPr lang="cs-CZ" sz="1700" dirty="0"/>
              <a:t>značné hudební nadání pro hru na klavír;  </a:t>
            </a:r>
          </a:p>
          <a:p>
            <a:endParaRPr lang="cs-CZ" sz="1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19600" y="1412777"/>
            <a:ext cx="3657600" cy="648072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ročník ZŠ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Autofit/>
          </a:bodyPr>
          <a:lstStyle/>
          <a:p>
            <a:r>
              <a:rPr lang="cs-CZ" sz="2000" dirty="0"/>
              <a:t>Speciální pedagog doporučuje, jak s žákem pracovat; </a:t>
            </a:r>
          </a:p>
          <a:p>
            <a:r>
              <a:rPr lang="cs-CZ" sz="2000" dirty="0"/>
              <a:t>Škola pro Daniela dostane asistenta pedagoga – spolupráce se speciálním pedagogem;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5934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Daniel, 14 let</a:t>
            </a:r>
            <a:br>
              <a:rPr lang="cs-CZ" sz="2800" b="1" dirty="0"/>
            </a:br>
            <a:r>
              <a:rPr lang="cs-CZ" sz="2800" b="1" dirty="0"/>
              <a:t>Nadaný žák s dg. ADHD, vývojová dysfázie a AS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3657600" cy="504055"/>
          </a:xfrm>
        </p:spPr>
        <p:txBody>
          <a:bodyPr/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ročník ZŠ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752528"/>
          </a:xfrm>
        </p:spPr>
        <p:txBody>
          <a:bodyPr>
            <a:noAutofit/>
          </a:bodyPr>
          <a:lstStyle/>
          <a:p>
            <a:r>
              <a:rPr lang="cs-CZ" sz="1700" dirty="0"/>
              <a:t>Chlapec prohlubuje znalosti astronomie, vesmíru, zajímá se o čínské nápisy, má encyklopedické znalosti z přírodopisu;</a:t>
            </a:r>
          </a:p>
          <a:p>
            <a:r>
              <a:rPr lang="cs-CZ" sz="1700" dirty="0"/>
              <a:t>Dále se profiluje ve hře na klavír a pěkně zpívá;</a:t>
            </a:r>
          </a:p>
          <a:p>
            <a:r>
              <a:rPr lang="cs-CZ" sz="1700" dirty="0"/>
              <a:t>Nejvýraznější obtíže se projevují v matematice a psaní;</a:t>
            </a:r>
          </a:p>
          <a:p>
            <a:r>
              <a:rPr lang="cs-CZ" sz="1700" dirty="0"/>
              <a:t>Pozornost kolísavá ;</a:t>
            </a:r>
          </a:p>
          <a:p>
            <a:r>
              <a:rPr lang="cs-CZ" sz="1700" dirty="0"/>
              <a:t>Daniel je schopen opisu a přepisu z tabule, ale to ho úplně vyčerpá;</a:t>
            </a:r>
          </a:p>
          <a:p>
            <a:r>
              <a:rPr lang="cs-CZ" sz="1700" dirty="0"/>
              <a:t>Z důvodu poklesu zájmu a pozornosti chybuje. Často potřebuje pobídnutí asistentky, aby dával pozor na výklad;</a:t>
            </a:r>
          </a:p>
          <a:p>
            <a:r>
              <a:rPr lang="cs-CZ" sz="1700" dirty="0"/>
              <a:t>Spolupráce s asistentkou je intenzivní, je realizována během celého vyučování i během přestávek;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ročník ZŠ –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spec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ped</a:t>
            </a:r>
            <a:r>
              <a:rPr 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Autofit/>
          </a:bodyPr>
          <a:lstStyle/>
          <a:p>
            <a:r>
              <a:rPr lang="cs-CZ" sz="2000" dirty="0"/>
              <a:t>Říjen- ve škole návštěva pracovníka SPC pro PAS; </a:t>
            </a:r>
          </a:p>
          <a:p>
            <a:r>
              <a:rPr lang="cs-CZ" sz="2000" dirty="0"/>
              <a:t>I když jistá opatření při výuce již byla nastavena, spolupráce se speciálním pedagogem SPC byla velkým přínosem (posílení sebevědomí, motivace); </a:t>
            </a:r>
          </a:p>
          <a:p>
            <a:r>
              <a:rPr lang="cs-CZ" sz="2000" dirty="0"/>
              <a:t>Doporučeno IVP;</a:t>
            </a:r>
          </a:p>
          <a:p>
            <a:r>
              <a:rPr lang="cs-CZ" sz="2000" dirty="0"/>
              <a:t>Realizována logopedická péče, rozvoj  </a:t>
            </a:r>
            <a:r>
              <a:rPr lang="cs-CZ" sz="2000" dirty="0" err="1"/>
              <a:t>grafomotoriky</a:t>
            </a:r>
            <a:r>
              <a:rPr lang="cs-CZ" sz="2000" dirty="0"/>
              <a:t>;</a:t>
            </a:r>
          </a:p>
          <a:p>
            <a:r>
              <a:rPr lang="cs-CZ" sz="2000" dirty="0"/>
              <a:t>Posilování sebevědomí pomocí hudby – vystoupení před třídou;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355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138</TotalTime>
  <Words>1599</Words>
  <Application>Microsoft Office PowerPoint</Application>
  <PresentationFormat>Předvádění na obrazovce (4:3)</PresentationFormat>
  <Paragraphs>186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Sousedství</vt:lpstr>
      <vt:lpstr>Nadaný žák z pohledu speciální pedagogiky</vt:lpstr>
      <vt:lpstr>Vymezení nadaného žáka</vt:lpstr>
      <vt:lpstr>Zebra</vt:lpstr>
      <vt:lpstr>V čem  může být speciální pedagog nápomocen</vt:lpstr>
      <vt:lpstr>Dvojí výjimečnost</vt:lpstr>
      <vt:lpstr>Daniel, 14 let Nadaný žák s dg. ADHD, vývojová dysfázie a AS </vt:lpstr>
      <vt:lpstr>Daniel, 14 let Nadaný žák s dg. ADHD, vývojová dysfázie a AS </vt:lpstr>
      <vt:lpstr>Daniel, 14 let Nadaný žák s dg. ADHD, vývojová dysfázie a AS </vt:lpstr>
      <vt:lpstr>Daniel, 14 let Nadaný žák s dg. ADHD, vývojová dysfázie a AS </vt:lpstr>
      <vt:lpstr>Daniel, 14 let Nadaný žák s dg. ADHD, vývojová dysfázie a AS </vt:lpstr>
      <vt:lpstr>Daniel, 14 let Nadaný žák s dg. ADHD, vývojová dysfázie a AS </vt:lpstr>
      <vt:lpstr>Daniel, 14 let Nadaný žák s dg. ADHD, vývojová dysfázie a AS</vt:lpstr>
      <vt:lpstr>Adam 13 let  Nadaný žák s SPU, ADHD, AS</vt:lpstr>
      <vt:lpstr>Adam 13 let  Nadaný žák s SPU, ADHD, AS</vt:lpstr>
      <vt:lpstr>Adam 13 let  Nadaný žák s SPU, ADHD, AS</vt:lpstr>
      <vt:lpstr>Adam 13 let  Nadaný žák s SPU, ADHD, AS</vt:lpstr>
      <vt:lpstr>Adam 13 let  Nadaný žák s SPU, ADHD, AS</vt:lpstr>
      <vt:lpstr>Adam 13 let  Nadaný žák s SPU, ADHD, AS</vt:lpstr>
      <vt:lpstr>Adam 13 let  Nadaný žák s SPU, ADHD, AS</vt:lpstr>
      <vt:lpstr>Adam 13 let  Nadaný žák s SPU, ADHD, AS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Nadaný žák z pohledu speciální pedagogiky</dc:title>
  <dc:creator>acer</dc:creator>
  <cp:lastModifiedBy>Patrik Sajtar</cp:lastModifiedBy>
  <cp:revision>15</cp:revision>
  <dcterms:created xsi:type="dcterms:W3CDTF">2018-03-08T20:50:06Z</dcterms:created>
  <dcterms:modified xsi:type="dcterms:W3CDTF">2018-03-09T07:30:57Z</dcterms:modified>
</cp:coreProperties>
</file>